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256" r:id="rId2"/>
    <p:sldId id="560" r:id="rId3"/>
    <p:sldId id="561" r:id="rId4"/>
    <p:sldId id="562" r:id="rId5"/>
    <p:sldId id="564" r:id="rId6"/>
    <p:sldId id="563" r:id="rId7"/>
    <p:sldId id="554" r:id="rId8"/>
    <p:sldId id="555" r:id="rId9"/>
    <p:sldId id="559" r:id="rId10"/>
    <p:sldId id="549" r:id="rId11"/>
    <p:sldId id="548" r:id="rId12"/>
    <p:sldId id="553" r:id="rId13"/>
    <p:sldId id="550" r:id="rId14"/>
    <p:sldId id="551" r:id="rId15"/>
    <p:sldId id="552" r:id="rId16"/>
    <p:sldId id="556" r:id="rId17"/>
    <p:sldId id="565" r:id="rId18"/>
    <p:sldId id="558" r:id="rId19"/>
    <p:sldId id="406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BC9"/>
    <a:srgbClr val="6D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89" autoAdjust="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F4FB8-C374-42F2-9AB6-1A01BD917E18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5491-39CD-4C00-8F1E-5B7C14ACAC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539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3F1DE-F14A-4473-9EC7-529ADAD199A5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E46E6-20A8-4E2D-9FA6-A5AB037B37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567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0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83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34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48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08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https://towardsdatascience.com/applied-deep-learning-part-4-convolutional-neural-networks-584bc134c1e2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1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90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5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83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E46E6-20A8-4E2D-9FA6-A5AB037B37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67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8D97-8D69-4385-A67C-9B1E6FDAB83C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1F44-483E-4FC0-9BBD-1E7D2D70093F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7C40-F18B-4561-AF02-CEBCB41C8EFA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49F9-CA3D-4ED3-91C8-292AC617ADC9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4E9F-B772-4C8E-8652-BB3B51232A79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7E6C-3945-4344-8BFD-85CEE91D0D37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9E4F8-17F7-4D95-AA1F-413F43D162DC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9E4-FDF6-4B5F-8FB8-334DE9F21646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08568-8394-4C13-9376-3C888E3A93F4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D245-839F-4FC2-B1D1-B3D88D986400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F90653E-3B8C-4E99-A30A-2700988112C0}" type="datetime1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2016 RVL Summer Courses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135E973-09AA-4239-9A5B-C151073F60A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f/d65/tutorial_table_of_content_introduction.html" TargetMode="External"/><Relationship Id="rId2" Type="http://schemas.openxmlformats.org/officeDocument/2006/relationships/hyperlink" Target="https://opencv.org/releas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eremy\Desktop\RVL logo\RVL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229200"/>
            <a:ext cx="2824396" cy="15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標題 2"/>
          <p:cNvSpPr>
            <a:spLocks noGrp="1"/>
          </p:cNvSpPr>
          <p:nvPr>
            <p:ph type="subTitle" idx="1"/>
          </p:nvPr>
        </p:nvSpPr>
        <p:spPr>
          <a:xfrm>
            <a:off x="1115616" y="1844824"/>
            <a:ext cx="7416824" cy="1368152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endParaRPr lang="en-US" altLang="zh-TW" sz="4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TW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/>
              <a:t/>
            </a:r>
            <a:br>
              <a:rPr lang="en-US" sz="3600" dirty="0"/>
            </a:br>
            <a:endParaRPr lang="en-US" altLang="zh-TW" sz="3600" b="1" dirty="0">
              <a:solidFill>
                <a:schemeClr val="tx1"/>
              </a:solidFill>
              <a:latin typeface="Times New Roman" pitchFamily="18" charset="0"/>
              <a:ea typeface="標楷體" panose="03000509000000000000" pitchFamily="65" charset="-12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028384" y="18288"/>
            <a:ext cx="1066800" cy="329184"/>
          </a:xfrm>
        </p:spPr>
        <p:txBody>
          <a:bodyPr/>
          <a:lstStyle/>
          <a:p>
            <a:pPr algn="r"/>
            <a:fld id="{6135E973-09AA-4239-9A5B-C151073F60AA}" type="slidenum">
              <a:rPr lang="zh-TW" altLang="en-US" smtClean="0"/>
              <a:pPr algn="r"/>
              <a:t>1</a:t>
            </a:fld>
            <a:endParaRPr lang="zh-TW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03848" y="4149080"/>
            <a:ext cx="5568244" cy="1447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l">
              <a:defRPr/>
            </a:pPr>
            <a:endParaRPr lang="en-US" sz="26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sz="2600" b="0" dirty="0">
                <a:solidFill>
                  <a:schemeClr val="tx1"/>
                </a:solidFill>
              </a:rPr>
              <a:t>TA: </a:t>
            </a:r>
            <a:r>
              <a:rPr lang="zh-TW" altLang="en-US" sz="2600" b="0" dirty="0">
                <a:solidFill>
                  <a:schemeClr val="tx1"/>
                </a:solidFill>
              </a:rPr>
              <a:t>黃一釗</a:t>
            </a:r>
            <a:r>
              <a:rPr lang="en-US" sz="2600" dirty="0">
                <a:solidFill>
                  <a:schemeClr val="tx1"/>
                </a:solidFill>
              </a:rPr>
              <a:t>	</a:t>
            </a:r>
          </a:p>
          <a:p>
            <a:pPr algn="l">
              <a:defRPr/>
            </a:pPr>
            <a:r>
              <a:rPr lang="en-US" sz="2600" b="0" dirty="0">
                <a:solidFill>
                  <a:schemeClr val="tx1"/>
                </a:solidFill>
              </a:rPr>
              <a:t>Email: </a:t>
            </a:r>
            <a:r>
              <a:rPr lang="en-US" sz="2600" b="0" dirty="0" smtClean="0">
                <a:solidFill>
                  <a:schemeClr val="tx1"/>
                </a:solidFill>
              </a:rPr>
              <a:t>daniel851218@gmail.com</a:t>
            </a:r>
            <a:endParaRPr lang="en-US" sz="2600" b="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sz="2600" b="0" dirty="0">
                <a:solidFill>
                  <a:schemeClr val="tx1"/>
                </a:solidFill>
              </a:rPr>
              <a:t>Robot Vision Lab (Room 122)</a:t>
            </a:r>
          </a:p>
          <a:p>
            <a:pPr algn="l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4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 a feature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5512133" cy="31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46" y="908720"/>
            <a:ext cx="3300726" cy="5423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" y="2132856"/>
            <a:ext cx="44196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50" y="4580024"/>
            <a:ext cx="25527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8" y="2224577"/>
            <a:ext cx="1590436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46" y="3171663"/>
            <a:ext cx="787220" cy="6702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2772" y="37964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x 5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2376" y="388134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x 3 kernel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770724" y="5085184"/>
            <a:ext cx="864096" cy="653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89" y="620688"/>
            <a:ext cx="3300726" cy="542399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4" y="1447642"/>
            <a:ext cx="4315670" cy="5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ReLU</a:t>
            </a:r>
            <a:r>
              <a:rPr lang="en-US" b="1" dirty="0"/>
              <a:t> operation </a:t>
            </a:r>
            <a:r>
              <a:rPr lang="en-US" dirty="0"/>
              <a:t>(rectified linear unit 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An additional operation called </a:t>
            </a:r>
            <a:r>
              <a:rPr lang="en-US" dirty="0" err="1"/>
              <a:t>ReLU</a:t>
            </a:r>
            <a:r>
              <a:rPr lang="en-US" dirty="0"/>
              <a:t> has been used after every Convolution operation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13" y="2960641"/>
            <a:ext cx="5293873" cy="1656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978" y="4949417"/>
            <a:ext cx="4750044" cy="17780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555" y="4461815"/>
            <a:ext cx="4520387" cy="4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 Step: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Pooling (also called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reduces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each feature map but retains the most important information.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Pooling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Max, Average, Sum etc.</a:t>
            </a:r>
          </a:p>
          <a:p>
            <a:pPr marL="0" indent="0">
              <a:buNone/>
            </a:pP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356992"/>
            <a:ext cx="397121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 Step</a:t>
            </a: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7704856" cy="328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36904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itchFamily="18" charset="0"/>
              </a:rPr>
              <a:t>Grade</a:t>
            </a:r>
          </a:p>
          <a:p>
            <a:pPr lvl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Program (80%) 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Q1: 15%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Q2: 25%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Q3: 25%</a:t>
            </a:r>
          </a:p>
          <a:p>
            <a:pPr marL="914400" lvl="1" indent="0">
              <a:buFont typeface="Wingdings" pitchFamily="2" charset="2"/>
              <a:buChar char="ü"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Q4: 15%</a:t>
            </a:r>
          </a:p>
          <a:p>
            <a:pPr lvl="1"/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Report : 20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%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Explain your program and method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Result images 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(2 input images, 8 outputs images)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55861" y="0"/>
            <a:ext cx="1066800" cy="329184"/>
          </a:xfrm>
        </p:spPr>
        <p:txBody>
          <a:bodyPr/>
          <a:lstStyle/>
          <a:p>
            <a:fld id="{6135E973-09AA-4239-9A5B-C151073F60AA}" type="slidenum">
              <a:rPr lang="zh-TW" altLang="en-US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6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99592" y="1727139"/>
            <a:ext cx="3024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610415024_hw1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test_img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result_img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car_Q1.png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car_Q2.png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car_Q3.png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car_Q4.png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liberty_Q1.png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liberty_Q2.png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liberty_Q3.png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liberty_Q4.png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610415024_hw1.py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610415024_hw1.pdf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Readme.txt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99592" y="13393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275856" y="1727139"/>
            <a:ext cx="30243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610415024_hw1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project_hw1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test_img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result_img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car_Q1.png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car_Q2.png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car_Q3.png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car_Q4.png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liberty_Q1.png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liberty_Q2.png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liberty_Q3.png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liberty_Q4.png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include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│  ├─ </a:t>
            </a:r>
            <a:r>
              <a:rPr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func.h</a:t>
            </a:r>
            <a:endPara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func.cpp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│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main.cpp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610415024_hw1.pdf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├─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Readme.txt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5856" y="13393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endParaRPr lang="zh-TW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54352" y="798193"/>
            <a:ext cx="3563888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Write your report by Chinese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 (PDF)</a:t>
            </a:r>
          </a:p>
          <a:p>
            <a:pPr algn="just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Explaining how your main function working and shown the results on your report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Please compress your files (program and report)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1800" b="1" dirty="0">
                <a:latin typeface="Times New Roman" pitchFamily="18" charset="0"/>
                <a:cs typeface="Times New Roman" pitchFamily="18" charset="0"/>
              </a:rPr>
              <a:t>StudentID_hw1( for example: </a:t>
            </a:r>
            <a:r>
              <a:rPr lang="en-US" altLang="zh-TW" sz="1800" b="1" dirty="0" smtClean="0">
                <a:latin typeface="Times New Roman" pitchFamily="18" charset="0"/>
                <a:cs typeface="Times New Roman" pitchFamily="18" charset="0"/>
              </a:rPr>
              <a:t>610415024_hw1.zip)</a:t>
            </a:r>
            <a:endParaRPr lang="en-US" altLang="zh-TW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Please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submit 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eCourse2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Deadline: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2023/03/27 23:59:59</a:t>
            </a:r>
            <a:endParaRPr lang="en-US" altLang="zh-TW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hour late, 10% of the total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score will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 deducted.</a:t>
            </a:r>
          </a:p>
          <a:p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Don’t share your code with other students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TW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2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323528" y="3099048"/>
            <a:ext cx="8229600" cy="6599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4000" b="1" dirty="0">
                <a:latin typeface="Times New Roman" pitchFamily="18" charset="0"/>
                <a:ea typeface="華康POP1體W5" panose="040B0509000000000000" pitchFamily="81" charset="-120"/>
                <a:cs typeface="Times New Roman" pitchFamily="18" charset="0"/>
              </a:rPr>
              <a:t>Thanks for your </a:t>
            </a:r>
            <a:r>
              <a:rPr lang="en-US" altLang="zh-TW" sz="4000" b="1" dirty="0" smtClean="0">
                <a:latin typeface="Times New Roman" pitchFamily="18" charset="0"/>
                <a:ea typeface="華康POP1體W5" panose="040B0509000000000000" pitchFamily="81" charset="-120"/>
                <a:cs typeface="Times New Roman" pitchFamily="18" charset="0"/>
              </a:rPr>
              <a:t>attention</a:t>
            </a:r>
            <a:endParaRPr lang="en-US" altLang="zh-TW" sz="4000" b="1" dirty="0">
              <a:latin typeface="Times New Roman" pitchFamily="18" charset="0"/>
              <a:ea typeface="華康POP1體W5" panose="040B0509000000000000" pitchFamily="81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1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Homework Assignment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Target: 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Write the main functions by yourself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understand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theories of computer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vision deeply.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Improve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zh-TW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skills about </a:t>
            </a:r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C/C++,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Python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the future: </a:t>
            </a:r>
          </a:p>
          <a:p>
            <a:pPr marL="457200" indent="-45720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Develop a new algorithm/method and write main function  by yourself.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65693" y="0"/>
            <a:ext cx="1066800" cy="329184"/>
          </a:xfrm>
        </p:spPr>
        <p:txBody>
          <a:bodyPr/>
          <a:lstStyle/>
          <a:p>
            <a:fld id="{6135E973-09AA-4239-9A5B-C151073F60AA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18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E1056-4DF5-4119-B6E5-19BBB06A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39965-E3DA-416A-98FF-04A035DC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Computer Vision Library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C++, Python, Java and MATLAB interfaces and supports Windows, Linux, Android and Mac OS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C++ 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https://opencv.org/releases/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(download)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install :</a:t>
            </a: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https://docs.opencv.org/master/df/d65/tutorial_table_of_content_introduction.html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Python :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09B588-F838-4540-A684-20D7906A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61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6EE09-9457-48DF-A28E-5208942BC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8FD7F-3687-4EE0-8548-12AF5C83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Library: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a image:</a:t>
            </a:r>
          </a:p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cv2.imread('image.jpg’)</a:t>
            </a: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image size: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eight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width, channels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img.shape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CE70BA-54FF-4916-97AB-CEB78096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7DD8C21-DE69-42D7-8CEF-F2CD4142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5212702"/>
            <a:ext cx="2376264" cy="1411501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934F70-73DB-4F6E-9BA8-1F7F77F7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873703"/>
            <a:ext cx="1261732" cy="17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20F46B-F057-43FB-8ABB-B8615B94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EAB4C-AB83-4A5D-A542-A5513CCDE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get each pixel value:</a:t>
            </a: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mat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rgb_mat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np.zeros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((height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width, 3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np.uint8)</a:t>
            </a:r>
          </a:p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gray_mat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np.zeros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((height, width, 1), np.uint8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F8F077-3BC1-4E04-89FD-9B55FBEB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F855C3-67F5-463E-BF9B-D10D5CE3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675623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776E1-4390-4D51-9DC2-4E7502EE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A6F37E-F4CA-4F90-9627-358F93CD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image: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cv2.imshow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('My Image',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cv2.waitKey(0)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cv2.destroyAllWindows()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image: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cv2.imwrite('output.jpg',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5B9BAC-45BA-41F1-AEFB-136D045F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8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 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723312" cy="48768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(liberty.png and car.png)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a RGB image and write a function to convert the image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2.Write a convolution operation with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input to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ectified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inear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Write a pooling operation with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pooling, 2x2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 stride 2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binarization operation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(threshold = 128). (&gt;=128) set 255 (&lt;128) set 0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None/>
            </a:pPr>
            <a:r>
              <a:rPr lang="en-US" altLang="zh-TW" b="1" i="1" dirty="0">
                <a:latin typeface="Times New Roman" pitchFamily="18" charset="0"/>
                <a:cs typeface="Times New Roman" pitchFamily="18" charset="0"/>
              </a:rPr>
              <a:t>C/C++ 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TW" b="1" i="1" dirty="0">
                <a:latin typeface="Times New Roman" pitchFamily="18" charset="0"/>
                <a:cs typeface="Times New Roman" pitchFamily="18" charset="0"/>
              </a:rPr>
              <a:t>Python</a:t>
            </a:r>
            <a:r>
              <a:rPr lang="en-US" altLang="zh-TW" b="1" dirty="0">
                <a:latin typeface="Times New Roman" pitchFamily="18" charset="0"/>
                <a:cs typeface="Times New Roman" pitchFamily="18" charset="0"/>
              </a:rPr>
              <a:t> are allowed to use (Choose one to finish homework) 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Output Q1 -&gt; Input Q2-&gt; Input Q3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Input Q4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13" y="654127"/>
            <a:ext cx="1261732" cy="749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04571"/>
            <a:ext cx="720081" cy="99902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C9A40E1-3995-412B-BE4B-8047305B0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8" t="46465" r="34712" b="41587"/>
          <a:stretch/>
        </p:blipFill>
        <p:spPr>
          <a:xfrm>
            <a:off x="7165085" y="2420888"/>
            <a:ext cx="1692187" cy="11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4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the rules in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use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C/C++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Read, load, save, show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cvLoadImage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cvShowImage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size of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cvGetSize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image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Allow use </a:t>
            </a:r>
          </a:p>
          <a:p>
            <a:pPr marL="920750" indent="-401638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use the function of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 to do the main part of homework.</a:t>
            </a:r>
          </a:p>
          <a:p>
            <a:pPr marL="920750" indent="-401638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801688" indent="169863" fontAlgn="base">
              <a:buFont typeface="Wingdings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cvtColor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gray, CV_RGB2GRAY);    // convert RGB to Gray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for the rules in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Using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Python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use 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Read, load, save, show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size of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914400" indent="-395288"/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image 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Allow use </a:t>
            </a:r>
          </a:p>
          <a:p>
            <a:pPr marL="920750" indent="-401638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use the function of Lib to do the main part of homework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E973-09AA-4239-9A5B-C151073F60A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4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高階主管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9595</TotalTime>
  <Words>740</Words>
  <Application>Microsoft Office PowerPoint</Application>
  <PresentationFormat>如螢幕大小 (4:3)</PresentationFormat>
  <Paragraphs>187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華康POP1體W5</vt:lpstr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清晰度</vt:lpstr>
      <vt:lpstr>PowerPoint 簡報</vt:lpstr>
      <vt:lpstr>Homework Assignment</vt:lpstr>
      <vt:lpstr>OpenCV</vt:lpstr>
      <vt:lpstr>OpenCV</vt:lpstr>
      <vt:lpstr>OpenCV</vt:lpstr>
      <vt:lpstr>OpenCV</vt:lpstr>
      <vt:lpstr>Homework  1</vt:lpstr>
      <vt:lpstr>Example for the rules in using Opencv Lib</vt:lpstr>
      <vt:lpstr>Example for the rules in using Opencv Lib</vt:lpstr>
      <vt:lpstr>Convolution Operation </vt:lpstr>
      <vt:lpstr>Convolution Operation </vt:lpstr>
      <vt:lpstr>Convolution Operation </vt:lpstr>
      <vt:lpstr>Activation function</vt:lpstr>
      <vt:lpstr>Pooling operations</vt:lpstr>
      <vt:lpstr>Pooling operations</vt:lpstr>
      <vt:lpstr>Homework 01</vt:lpstr>
      <vt:lpstr>Homework 1</vt:lpstr>
      <vt:lpstr>Homework 1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CEO: 行車紀錄器 Weekly Report</dc:title>
  <dc:creator>Jeremy</dc:creator>
  <cp:lastModifiedBy>黃一釗</cp:lastModifiedBy>
  <cp:revision>609</cp:revision>
  <dcterms:created xsi:type="dcterms:W3CDTF">2011-01-27T16:20:54Z</dcterms:created>
  <dcterms:modified xsi:type="dcterms:W3CDTF">2023-03-13T11:53:01Z</dcterms:modified>
</cp:coreProperties>
</file>